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9E8"/>
    <a:srgbClr val="E7FFCB"/>
    <a:srgbClr val="E6FFC6"/>
    <a:srgbClr val="F1DCDB"/>
    <a:srgbClr val="DCE6F0"/>
    <a:srgbClr val="FBD4B5"/>
    <a:srgbClr val="FFFFFF"/>
    <a:srgbClr val="EAFDCF"/>
    <a:srgbClr val="9BB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04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5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00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23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18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20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3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0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495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7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0464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503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8818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93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01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87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755C5-0722-4305-BB49-3A443F650034}" type="datetimeFigureOut">
              <a:rPr lang="ru-RU" smtClean="0"/>
              <a:t>11.03.2026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12D8FB-EAC2-4312-8F72-9EF664B9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2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EB6273-4712-4E36-A9FF-083E18499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7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67777E-12A4-4740-84EF-338BF328EE0A}"/>
              </a:ext>
            </a:extLst>
          </p:cNvPr>
          <p:cNvSpPr txBox="1"/>
          <p:nvPr/>
        </p:nvSpPr>
        <p:spPr>
          <a:xfrm>
            <a:off x="363985" y="175787"/>
            <a:ext cx="1130127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Брошюра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Отчет </a:t>
            </a:r>
            <a:r>
              <a:rPr lang="ru-RU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исполнение 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МО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Горбунковское</a:t>
            </a:r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сельское поселение»  за 2024 год </a:t>
            </a:r>
          </a:p>
        </p:txBody>
      </p:sp>
    </p:spTree>
    <p:extLst>
      <p:ext uri="{BB962C8B-B14F-4D97-AF65-F5344CB8AC3E}">
        <p14:creationId xmlns:p14="http://schemas.microsoft.com/office/powerpoint/2010/main" val="845707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486D54-B99D-4912-B528-2B59782F7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006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21B925-AE9D-4336-A455-7FEDE7631803}"/>
              </a:ext>
            </a:extLst>
          </p:cNvPr>
          <p:cNvSpPr txBox="1"/>
          <p:nvPr/>
        </p:nvSpPr>
        <p:spPr>
          <a:xfrm>
            <a:off x="2246050" y="266330"/>
            <a:ext cx="809643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>
                <a:solidFill>
                  <a:srgbClr val="002060"/>
                </a:solidFill>
              </a:rPr>
              <a:t>Уважаемые жители </a:t>
            </a:r>
          </a:p>
          <a:p>
            <a:pPr algn="ctr"/>
            <a:r>
              <a:rPr lang="ru-RU" sz="3200" b="1" i="1" dirty="0" err="1">
                <a:solidFill>
                  <a:srgbClr val="002060"/>
                </a:solidFill>
              </a:rPr>
              <a:t>Горбунковского</a:t>
            </a:r>
            <a:r>
              <a:rPr lang="ru-RU" sz="3200" b="1" i="1" dirty="0">
                <a:solidFill>
                  <a:srgbClr val="002060"/>
                </a:solidFill>
              </a:rPr>
              <a:t> сельского поселения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B68EC4-1FCD-4ECF-91CE-669BF1D9A924}"/>
              </a:ext>
            </a:extLst>
          </p:cNvPr>
          <p:cNvSpPr txBox="1"/>
          <p:nvPr/>
        </p:nvSpPr>
        <p:spPr>
          <a:xfrm>
            <a:off x="6294267" y="4900474"/>
            <a:ext cx="5841507" cy="1477328"/>
          </a:xfrm>
          <a:prstGeom prst="rect">
            <a:avLst/>
          </a:prstGeom>
          <a:solidFill>
            <a:srgbClr val="E7FF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Бюджет для граждан познакомит Вас с основами бюджетного процесса и данными отчета об исполнении основного финансового документа </a:t>
            </a:r>
            <a:r>
              <a:rPr lang="ru-RU" dirty="0" err="1"/>
              <a:t>Горбунковского</a:t>
            </a:r>
            <a:r>
              <a:rPr lang="ru-RU" dirty="0"/>
              <a:t> сельского поселения </a:t>
            </a:r>
          </a:p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5788B1-20FD-4F5A-8A94-127D94FBFABA}"/>
              </a:ext>
            </a:extLst>
          </p:cNvPr>
          <p:cNvSpPr txBox="1"/>
          <p:nvPr/>
        </p:nvSpPr>
        <p:spPr>
          <a:xfrm>
            <a:off x="5416062" y="2868246"/>
            <a:ext cx="87820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chemeClr val="bg1"/>
                  </a:solidFill>
                </a:ln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232263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31B69C-34AC-42BC-8E1B-9D5361A76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" y="0"/>
            <a:ext cx="12120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2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071813-D983-4E48-A7FF-DF4F001A3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2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624C50-8E4E-436F-BDC3-2C389182F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60" y="0"/>
            <a:ext cx="11881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1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2648D-515A-4498-A819-BF0A734E7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74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0D7E36-BA0E-4A48-B3CA-25223BA9A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246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D110607-9433-4CF6-A19B-FC0758C21793}"/>
              </a:ext>
            </a:extLst>
          </p:cNvPr>
          <p:cNvSpPr/>
          <p:nvPr/>
        </p:nvSpPr>
        <p:spPr>
          <a:xfrm>
            <a:off x="5246703" y="2359241"/>
            <a:ext cx="2219417" cy="2139518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</a:rPr>
              <a:t>Совет депутатов муниципального образования </a:t>
            </a:r>
            <a:r>
              <a:rPr lang="ru-RU" sz="1100" b="1" dirty="0" err="1">
                <a:solidFill>
                  <a:schemeClr val="tx1"/>
                </a:solidFill>
              </a:rPr>
              <a:t>Горбунковское</a:t>
            </a:r>
            <a:r>
              <a:rPr lang="ru-RU" sz="1100" b="1" dirty="0">
                <a:solidFill>
                  <a:schemeClr val="tx1"/>
                </a:solidFill>
              </a:rPr>
              <a:t> сельское поселение </a:t>
            </a:r>
          </a:p>
          <a:p>
            <a:pPr algn="ctr"/>
            <a:endParaRPr lang="ru-RU" sz="1100" b="1" dirty="0">
              <a:solidFill>
                <a:schemeClr val="tx1"/>
              </a:solidFill>
            </a:endParaRPr>
          </a:p>
          <a:p>
            <a:pPr algn="ctr"/>
            <a:r>
              <a:rPr lang="ru-RU" sz="1100" b="1" dirty="0">
                <a:solidFill>
                  <a:schemeClr val="tx1"/>
                </a:solidFill>
              </a:rPr>
              <a:t>Местная администрация муниципального образования </a:t>
            </a:r>
            <a:r>
              <a:rPr lang="ru-RU" sz="1100" b="1" dirty="0" err="1">
                <a:solidFill>
                  <a:schemeClr val="tx1"/>
                </a:solidFill>
              </a:rPr>
              <a:t>Горбунковское</a:t>
            </a:r>
            <a:r>
              <a:rPr lang="ru-RU" sz="1100" b="1" dirty="0">
                <a:solidFill>
                  <a:schemeClr val="tx1"/>
                </a:solidFill>
              </a:rPr>
              <a:t> сельское поселение</a:t>
            </a:r>
          </a:p>
        </p:txBody>
      </p:sp>
    </p:spTree>
    <p:extLst>
      <p:ext uri="{BB962C8B-B14F-4D97-AF65-F5344CB8AC3E}">
        <p14:creationId xmlns:p14="http://schemas.microsoft.com/office/powerpoint/2010/main" val="227383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87BACC-AA97-45CF-AAD1-FCF786C27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5" y="0"/>
            <a:ext cx="1202036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103C7E-9237-4844-B23F-0794C1BD7F5A}"/>
              </a:ext>
            </a:extLst>
          </p:cNvPr>
          <p:cNvSpPr txBox="1"/>
          <p:nvPr/>
        </p:nvSpPr>
        <p:spPr>
          <a:xfrm>
            <a:off x="7652552" y="1784412"/>
            <a:ext cx="2015231" cy="168675"/>
          </a:xfrm>
          <a:prstGeom prst="rect">
            <a:avLst/>
          </a:prstGeom>
          <a:solidFill>
            <a:srgbClr val="9BBB58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A1A70-52C7-4319-B659-31D13438F6F1}"/>
              </a:ext>
            </a:extLst>
          </p:cNvPr>
          <p:cNvSpPr txBox="1"/>
          <p:nvPr/>
        </p:nvSpPr>
        <p:spPr>
          <a:xfrm>
            <a:off x="7128770" y="2111818"/>
            <a:ext cx="701335" cy="186431"/>
          </a:xfrm>
          <a:prstGeom prst="rect">
            <a:avLst/>
          </a:prstGeom>
          <a:solidFill>
            <a:srgbClr val="9BBB58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A1717E-D585-4654-834F-E4A0E25C34AA}"/>
              </a:ext>
            </a:extLst>
          </p:cNvPr>
          <p:cNvSpPr txBox="1"/>
          <p:nvPr/>
        </p:nvSpPr>
        <p:spPr>
          <a:xfrm>
            <a:off x="4820573" y="1358283"/>
            <a:ext cx="6525089" cy="1815882"/>
          </a:xfrm>
          <a:prstGeom prst="rect">
            <a:avLst/>
          </a:prstGeom>
          <a:solidFill>
            <a:srgbClr val="9BBB5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уплаты налогов, установленных Налоговым кодексом РФ: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Анализы на нефтепродукты – по нормативу;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сельхозналог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имущество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пошлина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1DDA3B-3DE8-459C-AB38-9A77B84E4DFF}"/>
              </a:ext>
            </a:extLst>
          </p:cNvPr>
          <p:cNvSpPr txBox="1"/>
          <p:nvPr/>
        </p:nvSpPr>
        <p:spPr>
          <a:xfrm>
            <a:off x="4820574" y="3332896"/>
            <a:ext cx="6525088" cy="1384995"/>
          </a:xfrm>
          <a:prstGeom prst="rect">
            <a:avLst/>
          </a:prstGeom>
          <a:solidFill>
            <a:srgbClr val="9BBB5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имущества, находящегося в государственной и муниципальной собственности;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при пользовании природными ресурсами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материальных и не материальных активов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Штрафы, санкции, возмещение ущерба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платных услуг и компенсации затрат государства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66E457-3FDE-4A2D-B66A-C79CFEA8A654}"/>
              </a:ext>
            </a:extLst>
          </p:cNvPr>
          <p:cNvSpPr txBox="1"/>
          <p:nvPr/>
        </p:nvSpPr>
        <p:spPr>
          <a:xfrm>
            <a:off x="4820573" y="4989249"/>
            <a:ext cx="6525088" cy="1169551"/>
          </a:xfrm>
          <a:prstGeom prst="rect">
            <a:avLst/>
          </a:prstGeom>
          <a:solidFill>
            <a:srgbClr val="9BBB5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57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27174A-4FC8-4A76-967D-A08D630D6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" y="0"/>
            <a:ext cx="12120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83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A97D96-0AAA-47D4-82F6-F4B33632E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2D513C-D640-4221-9DD4-65D16C882BE1}"/>
              </a:ext>
            </a:extLst>
          </p:cNvPr>
          <p:cNvSpPr txBox="1"/>
          <p:nvPr/>
        </p:nvSpPr>
        <p:spPr>
          <a:xfrm>
            <a:off x="1597981" y="4580878"/>
            <a:ext cx="1358283" cy="369332"/>
          </a:xfrm>
          <a:prstGeom prst="rect">
            <a:avLst/>
          </a:prstGeom>
          <a:solidFill>
            <a:srgbClr val="EAFDC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10C0C-0E4A-4320-8E69-BA59057811C7}"/>
              </a:ext>
            </a:extLst>
          </p:cNvPr>
          <p:cNvSpPr txBox="1"/>
          <p:nvPr/>
        </p:nvSpPr>
        <p:spPr>
          <a:xfrm>
            <a:off x="603682" y="5113538"/>
            <a:ext cx="2689934" cy="369332"/>
          </a:xfrm>
          <a:prstGeom prst="rect">
            <a:avLst/>
          </a:prstGeom>
          <a:solidFill>
            <a:srgbClr val="EAFDC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808F2-58EB-4C3E-8BB7-95954D1B0D9B}"/>
              </a:ext>
            </a:extLst>
          </p:cNvPr>
          <p:cNvSpPr txBox="1"/>
          <p:nvPr/>
        </p:nvSpPr>
        <p:spPr>
          <a:xfrm>
            <a:off x="6383045" y="3888419"/>
            <a:ext cx="1846555" cy="502497"/>
          </a:xfrm>
          <a:prstGeom prst="rect">
            <a:avLst/>
          </a:prstGeom>
          <a:solidFill>
            <a:srgbClr val="EAFDCF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88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77253A-A315-4B87-A384-F4DB919D1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" y="0"/>
            <a:ext cx="1212985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019934-E2C0-4524-961F-ED9245D79C2E}"/>
              </a:ext>
            </a:extLst>
          </p:cNvPr>
          <p:cNvSpPr txBox="1"/>
          <p:nvPr/>
        </p:nvSpPr>
        <p:spPr>
          <a:xfrm>
            <a:off x="2015231" y="381740"/>
            <a:ext cx="8637973" cy="147732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параметры бюджета </a:t>
            </a:r>
          </a:p>
          <a:p>
            <a:pPr algn="ctr"/>
            <a:r>
              <a:rPr lang="ru-RU" sz="3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Горбунковского</a:t>
            </a: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сельского поселения за 2024 год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6FCF91-06CB-4B72-B567-18CAE521189B}"/>
              </a:ext>
            </a:extLst>
          </p:cNvPr>
          <p:cNvSpPr txBox="1"/>
          <p:nvPr/>
        </p:nvSpPr>
        <p:spPr>
          <a:xfrm>
            <a:off x="10724225" y="1438183"/>
            <a:ext cx="905522" cy="338554"/>
          </a:xfrm>
          <a:prstGeom prst="rect">
            <a:avLst/>
          </a:prstGeom>
          <a:solidFill>
            <a:srgbClr val="E6FFC6"/>
          </a:solidFill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Тыс.руб</a:t>
            </a:r>
            <a:endParaRPr lang="ru-RU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40B1D9-C717-4638-8A81-792CE4C43AB2}"/>
              </a:ext>
            </a:extLst>
          </p:cNvPr>
          <p:cNvSpPr txBox="1">
            <a:spLocks/>
          </p:cNvSpPr>
          <p:nvPr/>
        </p:nvSpPr>
        <p:spPr>
          <a:xfrm>
            <a:off x="3202076" y="3014869"/>
            <a:ext cx="1147243" cy="369332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114668,9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2BA408-8ADE-4741-BF5B-0750271FF560}"/>
              </a:ext>
            </a:extLst>
          </p:cNvPr>
          <p:cNvSpPr txBox="1"/>
          <p:nvPr/>
        </p:nvSpPr>
        <p:spPr>
          <a:xfrm>
            <a:off x="3240350" y="3615285"/>
            <a:ext cx="994298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73222,3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A969D8-D6A7-4770-B051-F55866B57259}"/>
              </a:ext>
            </a:extLst>
          </p:cNvPr>
          <p:cNvSpPr txBox="1"/>
          <p:nvPr/>
        </p:nvSpPr>
        <p:spPr>
          <a:xfrm>
            <a:off x="3266983" y="3958425"/>
            <a:ext cx="941033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25582,6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8C31E-24D2-4D49-90AE-AA09942D05BC}"/>
              </a:ext>
            </a:extLst>
          </p:cNvPr>
          <p:cNvSpPr txBox="1"/>
          <p:nvPr/>
        </p:nvSpPr>
        <p:spPr>
          <a:xfrm>
            <a:off x="3240350" y="4416105"/>
            <a:ext cx="994299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15864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893715-56F8-4FC9-BA4E-6F86B3AED51D}"/>
              </a:ext>
            </a:extLst>
          </p:cNvPr>
          <p:cNvSpPr txBox="1"/>
          <p:nvPr/>
        </p:nvSpPr>
        <p:spPr>
          <a:xfrm>
            <a:off x="3144175" y="5064336"/>
            <a:ext cx="1205883" cy="369332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112131,2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A989FC-71DA-4AFA-80E7-3DF18A7A1D19}"/>
              </a:ext>
            </a:extLst>
          </p:cNvPr>
          <p:cNvSpPr txBox="1"/>
          <p:nvPr/>
        </p:nvSpPr>
        <p:spPr>
          <a:xfrm>
            <a:off x="3144175" y="5748665"/>
            <a:ext cx="1109708" cy="369332"/>
          </a:xfrm>
          <a:prstGeom prst="rect">
            <a:avLst/>
          </a:prstGeom>
          <a:solidFill>
            <a:srgbClr val="F1DC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2537,7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6D2121-2581-4246-8ACE-F4AF0D5FBF85}"/>
              </a:ext>
            </a:extLst>
          </p:cNvPr>
          <p:cNvSpPr txBox="1"/>
          <p:nvPr/>
        </p:nvSpPr>
        <p:spPr>
          <a:xfrm>
            <a:off x="4804297" y="3022673"/>
            <a:ext cx="1271726" cy="369332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143326,6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42BC27-FB57-4841-BA23-45F4F104E5FE}"/>
              </a:ext>
            </a:extLst>
          </p:cNvPr>
          <p:cNvSpPr txBox="1"/>
          <p:nvPr/>
        </p:nvSpPr>
        <p:spPr>
          <a:xfrm>
            <a:off x="4804297" y="3615284"/>
            <a:ext cx="1176293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91989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1B30B1-D3B2-491C-9F03-3708CEC30AD3}"/>
              </a:ext>
            </a:extLst>
          </p:cNvPr>
          <p:cNvSpPr txBox="1"/>
          <p:nvPr/>
        </p:nvSpPr>
        <p:spPr>
          <a:xfrm>
            <a:off x="4804299" y="3940668"/>
            <a:ext cx="1109708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23442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FDD62C-A97F-482C-A441-FA9350D42A16}"/>
              </a:ext>
            </a:extLst>
          </p:cNvPr>
          <p:cNvSpPr txBox="1"/>
          <p:nvPr/>
        </p:nvSpPr>
        <p:spPr>
          <a:xfrm>
            <a:off x="4862003" y="4397494"/>
            <a:ext cx="994299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27895,6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59EBEB-AEEC-43FD-A765-7F9066EA54F3}"/>
              </a:ext>
            </a:extLst>
          </p:cNvPr>
          <p:cNvSpPr txBox="1"/>
          <p:nvPr/>
        </p:nvSpPr>
        <p:spPr>
          <a:xfrm>
            <a:off x="4733278" y="5064336"/>
            <a:ext cx="1247312" cy="369332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145843,1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74CDD0-714F-4D8C-A1F1-CFA4639B3CFA}"/>
              </a:ext>
            </a:extLst>
          </p:cNvPr>
          <p:cNvSpPr txBox="1"/>
          <p:nvPr/>
        </p:nvSpPr>
        <p:spPr>
          <a:xfrm>
            <a:off x="4733278" y="5771514"/>
            <a:ext cx="1109708" cy="369332"/>
          </a:xfrm>
          <a:prstGeom prst="rect">
            <a:avLst/>
          </a:prstGeom>
          <a:solidFill>
            <a:srgbClr val="F1DC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-2516,5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28FB06-160B-4908-A74B-10FD82D24569}"/>
              </a:ext>
            </a:extLst>
          </p:cNvPr>
          <p:cNvSpPr txBox="1"/>
          <p:nvPr/>
        </p:nvSpPr>
        <p:spPr>
          <a:xfrm>
            <a:off x="6492167" y="3006586"/>
            <a:ext cx="1330910" cy="365948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150738,4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9A52B8-0072-496B-956E-7C9317EF4140}"/>
              </a:ext>
            </a:extLst>
          </p:cNvPr>
          <p:cNvSpPr txBox="1"/>
          <p:nvPr/>
        </p:nvSpPr>
        <p:spPr>
          <a:xfrm>
            <a:off x="6450367" y="3615283"/>
            <a:ext cx="1194048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99806,6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F7A7D2-76EA-49B1-8CE4-2A810DF4F4EA}"/>
              </a:ext>
            </a:extLst>
          </p:cNvPr>
          <p:cNvSpPr txBox="1"/>
          <p:nvPr/>
        </p:nvSpPr>
        <p:spPr>
          <a:xfrm>
            <a:off x="6450366" y="3940667"/>
            <a:ext cx="1151878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23076,2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B25C8C-4206-4667-BCE7-CBB3F5BBB328}"/>
              </a:ext>
            </a:extLst>
          </p:cNvPr>
          <p:cNvSpPr txBox="1"/>
          <p:nvPr/>
        </p:nvSpPr>
        <p:spPr>
          <a:xfrm>
            <a:off x="6492535" y="4416105"/>
            <a:ext cx="1052003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27855,6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6D4B45-AA88-4AB7-93D7-BD82ABDA0C73}"/>
              </a:ext>
            </a:extLst>
          </p:cNvPr>
          <p:cNvSpPr txBox="1"/>
          <p:nvPr/>
        </p:nvSpPr>
        <p:spPr>
          <a:xfrm>
            <a:off x="6363070" y="5032262"/>
            <a:ext cx="1281345" cy="369332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135413,6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75D2C5-89CB-4883-90E0-65032CC76955}"/>
              </a:ext>
            </a:extLst>
          </p:cNvPr>
          <p:cNvSpPr txBox="1"/>
          <p:nvPr/>
        </p:nvSpPr>
        <p:spPr>
          <a:xfrm>
            <a:off x="6492536" y="5748665"/>
            <a:ext cx="1109708" cy="369332"/>
          </a:xfrm>
          <a:prstGeom prst="rect">
            <a:avLst/>
          </a:prstGeom>
          <a:solidFill>
            <a:srgbClr val="F1DCDB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15324,8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C334BB-A9D8-488E-AB52-314B4CE1C927}"/>
              </a:ext>
            </a:extLst>
          </p:cNvPr>
          <p:cNvSpPr txBox="1"/>
          <p:nvPr/>
        </p:nvSpPr>
        <p:spPr>
          <a:xfrm>
            <a:off x="7952912" y="3038375"/>
            <a:ext cx="1337569" cy="369332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105,2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1290B1-0A9E-4F15-B5B6-9D0F7D44388C}"/>
              </a:ext>
            </a:extLst>
          </p:cNvPr>
          <p:cNvSpPr txBox="1"/>
          <p:nvPr/>
        </p:nvSpPr>
        <p:spPr>
          <a:xfrm>
            <a:off x="8096435" y="3600929"/>
            <a:ext cx="967666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108,5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1C6673-4FB5-4048-9F4B-29FC213ECA6D}"/>
              </a:ext>
            </a:extLst>
          </p:cNvPr>
          <p:cNvSpPr txBox="1"/>
          <p:nvPr/>
        </p:nvSpPr>
        <p:spPr>
          <a:xfrm>
            <a:off x="8096435" y="3937280"/>
            <a:ext cx="1052004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98,4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A93EB2-ED85-4AE3-9B11-253D5C141CF1}"/>
              </a:ext>
            </a:extLst>
          </p:cNvPr>
          <p:cNvSpPr txBox="1"/>
          <p:nvPr/>
        </p:nvSpPr>
        <p:spPr>
          <a:xfrm>
            <a:off x="8083858" y="4391012"/>
            <a:ext cx="1064581" cy="307777"/>
          </a:xfrm>
          <a:prstGeom prst="rect">
            <a:avLst/>
          </a:prstGeom>
          <a:solidFill>
            <a:srgbClr val="FBD4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B767AB-4C34-4186-86D7-8B86B71401A5}"/>
              </a:ext>
            </a:extLst>
          </p:cNvPr>
          <p:cNvSpPr txBox="1"/>
          <p:nvPr/>
        </p:nvSpPr>
        <p:spPr>
          <a:xfrm>
            <a:off x="8083858" y="5064336"/>
            <a:ext cx="1109708" cy="369332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92,8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A93357-2CCC-470D-86AE-B5F0F2C3ACF4}"/>
              </a:ext>
            </a:extLst>
          </p:cNvPr>
          <p:cNvSpPr txBox="1"/>
          <p:nvPr/>
        </p:nvSpPr>
        <p:spPr>
          <a:xfrm>
            <a:off x="9374819" y="1776737"/>
            <a:ext cx="2636667" cy="4517531"/>
          </a:xfrm>
          <a:prstGeom prst="rect">
            <a:avLst/>
          </a:prstGeom>
          <a:solidFill>
            <a:srgbClr val="E6FFC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757850-E812-4DFE-803F-1D7C2748D58D}"/>
              </a:ext>
            </a:extLst>
          </p:cNvPr>
          <p:cNvSpPr txBox="1"/>
          <p:nvPr/>
        </p:nvSpPr>
        <p:spPr>
          <a:xfrm>
            <a:off x="2994307" y="2279927"/>
            <a:ext cx="1409443" cy="338554"/>
          </a:xfrm>
          <a:prstGeom prst="rect">
            <a:avLst/>
          </a:prstGeom>
          <a:solidFill>
            <a:srgbClr val="F3E9E8"/>
          </a:solidFill>
        </p:spPr>
        <p:txBody>
          <a:bodyPr wrap="square" rtlCol="0">
            <a:spAutoFit/>
          </a:bodyPr>
          <a:lstStyle/>
          <a:p>
            <a:r>
              <a:rPr lang="ru-RU" sz="1600" b="1" dirty="0"/>
              <a:t>за 2023 год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C01706-245F-4F50-BFC7-6FF87E446BF7}"/>
              </a:ext>
            </a:extLst>
          </p:cNvPr>
          <p:cNvSpPr txBox="1"/>
          <p:nvPr/>
        </p:nvSpPr>
        <p:spPr>
          <a:xfrm>
            <a:off x="4649726" y="2287029"/>
            <a:ext cx="1409443" cy="338554"/>
          </a:xfrm>
          <a:prstGeom prst="rect">
            <a:avLst/>
          </a:prstGeom>
          <a:solidFill>
            <a:srgbClr val="F3E9E8"/>
          </a:solidFill>
        </p:spPr>
        <p:txBody>
          <a:bodyPr wrap="square" rtlCol="0">
            <a:spAutoFit/>
          </a:bodyPr>
          <a:lstStyle/>
          <a:p>
            <a:r>
              <a:rPr lang="ru-RU" sz="1600" b="1" dirty="0"/>
              <a:t>за 2024 год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7F92FA-ED90-45F4-880C-E6F3608CCD4A}"/>
              </a:ext>
            </a:extLst>
          </p:cNvPr>
          <p:cNvSpPr txBox="1"/>
          <p:nvPr/>
        </p:nvSpPr>
        <p:spPr>
          <a:xfrm>
            <a:off x="6374367" y="2336804"/>
            <a:ext cx="1409443" cy="338554"/>
          </a:xfrm>
          <a:prstGeom prst="rect">
            <a:avLst/>
          </a:prstGeom>
          <a:solidFill>
            <a:srgbClr val="F3E9E8"/>
          </a:solidFill>
        </p:spPr>
        <p:txBody>
          <a:bodyPr wrap="square" rtlCol="0">
            <a:spAutoFit/>
          </a:bodyPr>
          <a:lstStyle/>
          <a:p>
            <a:r>
              <a:rPr lang="ru-RU" sz="1600" b="1" dirty="0"/>
              <a:t>за 2024 год</a:t>
            </a:r>
          </a:p>
        </p:txBody>
      </p:sp>
    </p:spTree>
    <p:extLst>
      <p:ext uri="{BB962C8B-B14F-4D97-AF65-F5344CB8AC3E}">
        <p14:creationId xmlns:p14="http://schemas.microsoft.com/office/powerpoint/2010/main" val="75894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A0A5D4-3F75-439E-ADC9-A27B2C7B58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034" r="70513" b="10314"/>
          <a:stretch/>
        </p:blipFill>
        <p:spPr>
          <a:xfrm>
            <a:off x="2047630" y="140677"/>
            <a:ext cx="6822831" cy="66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758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260</TotalTime>
  <Words>179</Words>
  <Application>Microsoft Office PowerPoint</Application>
  <PresentationFormat>Широкоэкранный</PresentationFormat>
  <Paragraphs>54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</cp:revision>
  <dcterms:created xsi:type="dcterms:W3CDTF">2024-07-17T09:45:40Z</dcterms:created>
  <dcterms:modified xsi:type="dcterms:W3CDTF">2026-03-11T09:30:11Z</dcterms:modified>
</cp:coreProperties>
</file>